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24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822960"/>
            <a:ext cx="2194560" cy="329184"/>
          </a:xfrm>
          <a:prstGeom prst="roundRect">
            <a:avLst>
              <a:gd name="adj" fmla="val 13889"/>
            </a:avLst>
          </a:prstGeom>
          <a:solidFill>
            <a:srgbClr val="1B2420"/>
          </a:solidFill>
          <a:ln w="10160">
            <a:solidFill>
              <a:srgbClr val="A7A79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822960"/>
            <a:ext cx="2194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spc="200" kern="0" dirty="0">
                <a:solidFill>
                  <a:srgbClr val="C9C4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SOUTENANCE PFE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02920" y="1417320"/>
            <a:ext cx="80467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dirty="0">
                <a:solidFill>
                  <a:srgbClr val="EFE9D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Titre du Projet de Fin d'Études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502920" y="2514600"/>
            <a:ext cx="7772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C9C4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Sous-titre ou description courte du projet (optionnel)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502920" y="3200400"/>
            <a:ext cx="8138160" cy="0"/>
          </a:xfrm>
          <a:prstGeom prst="line">
            <a:avLst/>
          </a:prstGeom>
          <a:noFill/>
          <a:ln w="8890">
            <a:solidFill>
              <a:srgbClr val="2A353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02920" y="3429000"/>
            <a:ext cx="2651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A7A7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ÉTUDIANT(E)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502920" y="3685032"/>
            <a:ext cx="2651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FE9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Prénom NOM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3291840" y="3429000"/>
            <a:ext cx="2651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A7A7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ENCADRANT(S)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3291840" y="3685032"/>
            <a:ext cx="2651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FE9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M./Mme Encadrant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6080760" y="3429000"/>
            <a:ext cx="2651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A7A7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ÉTABLISSEMENT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080760" y="3685032"/>
            <a:ext cx="2651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FE9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École / Université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502920" y="46177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A7A7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Date de soutenance  ·  Année universitaire 20XX-20XX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B24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164592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dirty="0">
                <a:solidFill>
                  <a:srgbClr val="EFE9D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Merci de votre attention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502920" y="246888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7A9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Questions 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3200400" y="3200400"/>
            <a:ext cx="2743200" cy="0"/>
          </a:xfrm>
          <a:prstGeom prst="line">
            <a:avLst/>
          </a:prstGeom>
          <a:noFill/>
          <a:ln w="10160">
            <a:solidFill>
              <a:srgbClr val="2A353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34747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9C4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Prénom NOM  ·  contact@email.com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502920" y="388620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A7A7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École / Université  ·  Année 20XX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1EDE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56032"/>
            <a:ext cx="5943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7A7F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7178040" y="256032"/>
            <a:ext cx="1463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spc="300" kern="0" dirty="0">
                <a:solidFill>
                  <a:srgbClr val="7A7F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02920" y="64008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dirty="0">
                <a:solidFill>
                  <a:srgbClr val="1B24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Plan de la présentation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502920" y="1417320"/>
            <a:ext cx="640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3B5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1280160" y="1490472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B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Contexte &amp; Problématique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502920" y="2377440"/>
            <a:ext cx="640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3B5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280160" y="2450592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B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Objectifs du projet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502920" y="3337560"/>
            <a:ext cx="640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3B5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1280160" y="3410712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B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État de l'art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709160" y="1417320"/>
            <a:ext cx="640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3B5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5486400" y="1490472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B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Méthodologie &amp; Approche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4709160" y="2377440"/>
            <a:ext cx="640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3B5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5486400" y="2450592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B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Réalisations &amp; Résultats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4709160" y="3337560"/>
            <a:ext cx="640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3B5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5486400" y="3410712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B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Conclusion &amp; Perspectives</a:t>
            </a:r>
            <a:endParaRPr lang="en-US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1EDE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56032"/>
            <a:ext cx="5943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7A7F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CONTEXTE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7178040" y="256032"/>
            <a:ext cx="1463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spc="300" kern="0" dirty="0">
                <a:solidFill>
                  <a:srgbClr val="7A7F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02920" y="64008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1B24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Contexte &amp; Problématique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02920" y="1280160"/>
            <a:ext cx="8138160" cy="1371600"/>
          </a:xfrm>
          <a:prstGeom prst="roundRect">
            <a:avLst>
              <a:gd name="adj" fmla="val 5333"/>
            </a:avLst>
          </a:prstGeom>
          <a:solidFill>
            <a:srgbClr val="E8DFC8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1417320"/>
            <a:ext cx="7589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spc="100" kern="0" dirty="0">
                <a:solidFill>
                  <a:srgbClr val="7A7F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Problématique principale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777240" y="1783080"/>
            <a:ext cx="7589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B24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Formuler ici la question centrale ou le défi que le projet adresse.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502920" y="2926080"/>
            <a:ext cx="73152" cy="1463040"/>
          </a:xfrm>
          <a:prstGeom prst="rect">
            <a:avLst/>
          </a:prstGeom>
          <a:solidFill>
            <a:srgbClr val="3B5D3A"/>
          </a:solidFill>
          <a:ln/>
        </p:spPr>
      </p:sp>
      <p:sp>
        <p:nvSpPr>
          <p:cNvPr id="9" name="Text 7"/>
          <p:cNvSpPr/>
          <p:nvPr/>
        </p:nvSpPr>
        <p:spPr>
          <a:xfrm>
            <a:off x="731520" y="2926080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Contexte industriel / scientifique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731520" y="3474720"/>
            <a:ext cx="23774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B3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Décrire le cadre général, les enjeux du domaine.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3291840" y="2926080"/>
            <a:ext cx="73152" cy="1463040"/>
          </a:xfrm>
          <a:prstGeom prst="rect">
            <a:avLst/>
          </a:prstGeom>
          <a:solidFill>
            <a:srgbClr val="3B5D3A"/>
          </a:solidFill>
          <a:ln/>
        </p:spPr>
      </p:sp>
      <p:sp>
        <p:nvSpPr>
          <p:cNvPr id="12" name="Text 10"/>
          <p:cNvSpPr/>
          <p:nvPr/>
        </p:nvSpPr>
        <p:spPr>
          <a:xfrm>
            <a:off x="3520440" y="2926080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Enjeux &amp; motivations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3520440" y="3474720"/>
            <a:ext cx="23774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B3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Pourquoi ce sujet ? Quels impacts attendus ?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6080760" y="2926080"/>
            <a:ext cx="73152" cy="1463040"/>
          </a:xfrm>
          <a:prstGeom prst="rect">
            <a:avLst/>
          </a:prstGeom>
          <a:solidFill>
            <a:srgbClr val="3B5D3A"/>
          </a:solidFill>
          <a:ln/>
        </p:spPr>
      </p:sp>
      <p:sp>
        <p:nvSpPr>
          <p:cNvPr id="15" name="Text 13"/>
          <p:cNvSpPr/>
          <p:nvPr/>
        </p:nvSpPr>
        <p:spPr>
          <a:xfrm>
            <a:off x="6309360" y="2926080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Périmètre du projet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6309360" y="3474720"/>
            <a:ext cx="23774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B3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Limites, contraintes et périmètre d'étude.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1EDE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56032"/>
            <a:ext cx="5943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7A7F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OBJECTIFS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7178040" y="256032"/>
            <a:ext cx="1463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spc="300" kern="0" dirty="0">
                <a:solidFill>
                  <a:srgbClr val="7A7F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02920" y="64008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1B24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Objectifs du projet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02920" y="1280160"/>
            <a:ext cx="8138160" cy="777240"/>
          </a:xfrm>
          <a:prstGeom prst="roundRect">
            <a:avLst>
              <a:gd name="adj" fmla="val 7059"/>
            </a:avLst>
          </a:prstGeom>
          <a:solidFill>
            <a:srgbClr val="E8DFC8"/>
          </a:solidFill>
          <a:ln/>
        </p:spPr>
      </p:sp>
      <p:sp>
        <p:nvSpPr>
          <p:cNvPr id="6" name="Text 4"/>
          <p:cNvSpPr/>
          <p:nvPr/>
        </p:nvSpPr>
        <p:spPr>
          <a:xfrm>
            <a:off x="731520" y="1463040"/>
            <a:ext cx="640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3B5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1508760" y="1389888"/>
            <a:ext cx="6766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Objectif principal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1508760" y="1691640"/>
            <a:ext cx="6766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B3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Décrire l'objectif global du PFE.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502920" y="2148840"/>
            <a:ext cx="8138160" cy="777240"/>
          </a:xfrm>
          <a:prstGeom prst="roundRect">
            <a:avLst>
              <a:gd name="adj" fmla="val 7059"/>
            </a:avLst>
          </a:prstGeom>
          <a:solidFill>
            <a:srgbClr val="F5EFE2"/>
          </a:solidFill>
          <a:ln/>
        </p:spPr>
      </p:sp>
      <p:sp>
        <p:nvSpPr>
          <p:cNvPr id="10" name="Text 8"/>
          <p:cNvSpPr/>
          <p:nvPr/>
        </p:nvSpPr>
        <p:spPr>
          <a:xfrm>
            <a:off x="731520" y="2331720"/>
            <a:ext cx="640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3B5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1508760" y="2258568"/>
            <a:ext cx="6766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Objectif technique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1508760" y="2560320"/>
            <a:ext cx="6766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B3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Spécifications, livrables techniques attendus.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502920" y="3017520"/>
            <a:ext cx="8138160" cy="777240"/>
          </a:xfrm>
          <a:prstGeom prst="roundRect">
            <a:avLst>
              <a:gd name="adj" fmla="val 7059"/>
            </a:avLst>
          </a:prstGeom>
          <a:solidFill>
            <a:srgbClr val="E8DFC8"/>
          </a:solidFill>
          <a:ln/>
        </p:spPr>
      </p:sp>
      <p:sp>
        <p:nvSpPr>
          <p:cNvPr id="14" name="Text 12"/>
          <p:cNvSpPr/>
          <p:nvPr/>
        </p:nvSpPr>
        <p:spPr>
          <a:xfrm>
            <a:off x="731520" y="3200400"/>
            <a:ext cx="640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3B5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1508760" y="3127248"/>
            <a:ext cx="6766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Objectif scientifique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1508760" y="3429000"/>
            <a:ext cx="6766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B3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Apports en connaissances ou méthodologie.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502920" y="3886200"/>
            <a:ext cx="8138160" cy="777240"/>
          </a:xfrm>
          <a:prstGeom prst="roundRect">
            <a:avLst>
              <a:gd name="adj" fmla="val 7059"/>
            </a:avLst>
          </a:prstGeom>
          <a:solidFill>
            <a:srgbClr val="F5EFE2"/>
          </a:solidFill>
          <a:ln/>
        </p:spPr>
      </p:sp>
      <p:sp>
        <p:nvSpPr>
          <p:cNvPr id="18" name="Text 16"/>
          <p:cNvSpPr/>
          <p:nvPr/>
        </p:nvSpPr>
        <p:spPr>
          <a:xfrm>
            <a:off x="731520" y="4069080"/>
            <a:ext cx="640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3B5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2000" dirty="0"/>
          </a:p>
        </p:txBody>
      </p:sp>
      <p:sp>
        <p:nvSpPr>
          <p:cNvPr id="19" name="Text 17"/>
          <p:cNvSpPr/>
          <p:nvPr/>
        </p:nvSpPr>
        <p:spPr>
          <a:xfrm>
            <a:off x="1508760" y="3995928"/>
            <a:ext cx="6766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Objectifs secondaires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1508760" y="4297680"/>
            <a:ext cx="6766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B3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Compétences, transferts, ouverture...</a:t>
            </a:r>
            <a:endParaRPr lang="en-US" sz="1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1EDE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56032"/>
            <a:ext cx="5943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7A7F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ÉTAT DE L'ART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7178040" y="256032"/>
            <a:ext cx="1463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spc="300" kern="0" dirty="0">
                <a:solidFill>
                  <a:srgbClr val="7A7F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02920" y="64008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1B24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État de l'art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02920" y="1280160"/>
            <a:ext cx="3931920" cy="3200400"/>
          </a:xfrm>
          <a:prstGeom prst="roundRect">
            <a:avLst>
              <a:gd name="adj" fmla="val 2286"/>
            </a:avLst>
          </a:prstGeom>
          <a:solidFill>
            <a:srgbClr val="E8DFC8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1463040"/>
            <a:ext cx="3383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3B5D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Approches existantes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777240" y="1965960"/>
            <a:ext cx="338328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spcAft>
                <a:spcPts val="800"/>
              </a:spcAft>
              <a:buNone/>
            </a:pPr>
            <a:r>
              <a:rPr lang="en-US" sz="1400" dirty="0">
                <a:solidFill>
                  <a:srgbClr val="3B3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Travaux de référence 1</a:t>
            </a:r>
            <a:endParaRPr lang="en-US" sz="14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400" dirty="0">
                <a:solidFill>
                  <a:srgbClr val="3B3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Travaux de référence 2</a:t>
            </a:r>
            <a:endParaRPr lang="en-US" sz="14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400" dirty="0">
                <a:solidFill>
                  <a:srgbClr val="3B3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Solutions industrielles</a:t>
            </a:r>
            <a:endParaRPr lang="en-US" sz="14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400" dirty="0">
                <a:solidFill>
                  <a:srgbClr val="3B3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Standards / normes</a:t>
            </a:r>
            <a:endParaRPr lang="en-US" sz="14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400" dirty="0">
                <a:solidFill>
                  <a:srgbClr val="3B3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Limitations identifiées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4709160" y="1280160"/>
            <a:ext cx="3931920" cy="3200400"/>
          </a:xfrm>
          <a:prstGeom prst="roundRect">
            <a:avLst>
              <a:gd name="adj" fmla="val 2286"/>
            </a:avLst>
          </a:prstGeom>
          <a:solidFill>
            <a:srgbClr val="E8DFC8"/>
          </a:solidFill>
          <a:ln/>
        </p:spPr>
      </p:sp>
      <p:sp>
        <p:nvSpPr>
          <p:cNvPr id="9" name="Text 7"/>
          <p:cNvSpPr/>
          <p:nvPr/>
        </p:nvSpPr>
        <p:spPr>
          <a:xfrm>
            <a:off x="4983480" y="1463040"/>
            <a:ext cx="3383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26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Positionnement du projet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4983480" y="1965960"/>
            <a:ext cx="338328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spcAft>
                <a:spcPts val="800"/>
              </a:spcAft>
              <a:buNone/>
            </a:pPr>
            <a:r>
              <a:rPr lang="en-US" sz="1400" dirty="0">
                <a:solidFill>
                  <a:srgbClr val="3B3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Différenciation par rapport à l'existant</a:t>
            </a:r>
            <a:endParaRPr lang="en-US" sz="14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400" dirty="0">
                <a:solidFill>
                  <a:srgbClr val="3B3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Apports originaux attendus</a:t>
            </a:r>
            <a:endParaRPr lang="en-US" sz="14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400" dirty="0">
                <a:solidFill>
                  <a:srgbClr val="3B3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Hypothèses de travail</a:t>
            </a:r>
            <a:endParaRPr lang="en-US" sz="14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400" dirty="0">
                <a:solidFill>
                  <a:srgbClr val="3B3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Choix technologiques / scientifiques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1EDE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56032"/>
            <a:ext cx="5943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7A7F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MÉTHODOLOGIE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7178040" y="256032"/>
            <a:ext cx="1463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spc="300" kern="0" dirty="0">
                <a:solidFill>
                  <a:srgbClr val="7A7F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02920" y="64008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1B24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Méthodologie &amp; Approche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1097280" y="1371600"/>
            <a:ext cx="640080" cy="640080"/>
          </a:xfrm>
          <a:prstGeom prst="ellipse">
            <a:avLst/>
          </a:prstGeom>
          <a:solidFill>
            <a:srgbClr val="3B5D3A"/>
          </a:solidFill>
          <a:ln/>
        </p:spPr>
      </p:sp>
      <p:sp>
        <p:nvSpPr>
          <p:cNvPr id="6" name="Text 4"/>
          <p:cNvSpPr/>
          <p:nvPr/>
        </p:nvSpPr>
        <p:spPr>
          <a:xfrm>
            <a:off x="1097280" y="137160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2000" dirty="0"/>
          </a:p>
        </p:txBody>
      </p:sp>
      <p:sp>
        <p:nvSpPr>
          <p:cNvPr id="7" name="Shape 5"/>
          <p:cNvSpPr/>
          <p:nvPr/>
        </p:nvSpPr>
        <p:spPr>
          <a:xfrm>
            <a:off x="1874520" y="1691640"/>
            <a:ext cx="1188720" cy="0"/>
          </a:xfrm>
          <a:prstGeom prst="line">
            <a:avLst/>
          </a:prstGeom>
          <a:noFill/>
          <a:ln w="25400">
            <a:solidFill>
              <a:srgbClr val="7A9A6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02920" y="2240280"/>
            <a:ext cx="1965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B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Analyse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502920" y="2606040"/>
            <a:ext cx="1965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3B3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Besoins, contraintes, spécifications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3200400" y="1371600"/>
            <a:ext cx="640080" cy="640080"/>
          </a:xfrm>
          <a:prstGeom prst="ellipse">
            <a:avLst/>
          </a:prstGeom>
          <a:solidFill>
            <a:srgbClr val="3B5D3A"/>
          </a:solidFill>
          <a:ln/>
        </p:spPr>
      </p:sp>
      <p:sp>
        <p:nvSpPr>
          <p:cNvPr id="11" name="Text 9"/>
          <p:cNvSpPr/>
          <p:nvPr/>
        </p:nvSpPr>
        <p:spPr>
          <a:xfrm>
            <a:off x="3200400" y="137160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2000" dirty="0"/>
          </a:p>
        </p:txBody>
      </p:sp>
      <p:sp>
        <p:nvSpPr>
          <p:cNvPr id="12" name="Shape 10"/>
          <p:cNvSpPr/>
          <p:nvPr/>
        </p:nvSpPr>
        <p:spPr>
          <a:xfrm>
            <a:off x="3977640" y="1691640"/>
            <a:ext cx="1188720" cy="0"/>
          </a:xfrm>
          <a:prstGeom prst="line">
            <a:avLst/>
          </a:prstGeom>
          <a:noFill/>
          <a:ln w="25400">
            <a:solidFill>
              <a:srgbClr val="7A9A6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606040" y="2240280"/>
            <a:ext cx="1965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B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Conception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2606040" y="2606040"/>
            <a:ext cx="1965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3B3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Architecture, choix techniques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5303520" y="1371600"/>
            <a:ext cx="640080" cy="640080"/>
          </a:xfrm>
          <a:prstGeom prst="ellipse">
            <a:avLst/>
          </a:prstGeom>
          <a:solidFill>
            <a:srgbClr val="3B5D3A"/>
          </a:solidFill>
          <a:ln/>
        </p:spPr>
      </p:sp>
      <p:sp>
        <p:nvSpPr>
          <p:cNvPr id="16" name="Text 14"/>
          <p:cNvSpPr/>
          <p:nvPr/>
        </p:nvSpPr>
        <p:spPr>
          <a:xfrm>
            <a:off x="5303520" y="137160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2000" dirty="0"/>
          </a:p>
        </p:txBody>
      </p:sp>
      <p:sp>
        <p:nvSpPr>
          <p:cNvPr id="17" name="Shape 15"/>
          <p:cNvSpPr/>
          <p:nvPr/>
        </p:nvSpPr>
        <p:spPr>
          <a:xfrm>
            <a:off x="6080760" y="1691640"/>
            <a:ext cx="1188720" cy="0"/>
          </a:xfrm>
          <a:prstGeom prst="line">
            <a:avLst/>
          </a:prstGeom>
          <a:noFill/>
          <a:ln w="25400">
            <a:solidFill>
              <a:srgbClr val="7A9A6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709160" y="2240280"/>
            <a:ext cx="1965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B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Réalisation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4709160" y="2606040"/>
            <a:ext cx="1965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3B3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Développement, prototypage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7406640" y="1371600"/>
            <a:ext cx="640080" cy="640080"/>
          </a:xfrm>
          <a:prstGeom prst="ellipse">
            <a:avLst/>
          </a:prstGeom>
          <a:solidFill>
            <a:srgbClr val="3B5D3A"/>
          </a:solidFill>
          <a:ln/>
        </p:spPr>
      </p:sp>
      <p:sp>
        <p:nvSpPr>
          <p:cNvPr id="21" name="Text 19"/>
          <p:cNvSpPr/>
          <p:nvPr/>
        </p:nvSpPr>
        <p:spPr>
          <a:xfrm>
            <a:off x="7406640" y="137160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6812280" y="2240280"/>
            <a:ext cx="1965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B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Validation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6812280" y="2606040"/>
            <a:ext cx="1965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3B3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Tests, expérimentations, retours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502920" y="3566160"/>
            <a:ext cx="8138160" cy="1005840"/>
          </a:xfrm>
          <a:prstGeom prst="roundRect">
            <a:avLst>
              <a:gd name="adj" fmla="val 7273"/>
            </a:avLst>
          </a:prstGeom>
          <a:solidFill>
            <a:srgbClr val="E8DFC8"/>
          </a:solidFill>
          <a:ln/>
        </p:spPr>
      </p:sp>
      <p:sp>
        <p:nvSpPr>
          <p:cNvPr id="25" name="Text 23"/>
          <p:cNvSpPr/>
          <p:nvPr/>
        </p:nvSpPr>
        <p:spPr>
          <a:xfrm>
            <a:off x="777240" y="3703320"/>
            <a:ext cx="7589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B5D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Outils &amp; technologies utilisés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777240" y="4023360"/>
            <a:ext cx="7589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B3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Langages, frameworks, logiciels, méthodes (Agile, Design Thinking…), environnements de test — à détailler ici.</a:t>
            </a:r>
            <a:endParaRPr lang="en-US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1EDE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56032"/>
            <a:ext cx="5943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7A7F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RÉSULTATS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7178040" y="256032"/>
            <a:ext cx="1463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spc="300" kern="0" dirty="0">
                <a:solidFill>
                  <a:srgbClr val="7A7F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02920" y="64008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1B24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Réalisations &amp; Résultats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02920" y="1280160"/>
            <a:ext cx="2697480" cy="3200400"/>
          </a:xfrm>
          <a:prstGeom prst="roundRect">
            <a:avLst>
              <a:gd name="adj" fmla="val 2712"/>
            </a:avLst>
          </a:prstGeom>
          <a:solidFill>
            <a:srgbClr val="E8DFC8"/>
          </a:solidFill>
          <a:ln/>
        </p:spPr>
      </p:sp>
      <p:sp>
        <p:nvSpPr>
          <p:cNvPr id="6" name="Shape 4"/>
          <p:cNvSpPr/>
          <p:nvPr/>
        </p:nvSpPr>
        <p:spPr>
          <a:xfrm>
            <a:off x="502920" y="1280160"/>
            <a:ext cx="2697480" cy="73152"/>
          </a:xfrm>
          <a:prstGeom prst="rect">
            <a:avLst/>
          </a:prstGeom>
          <a:solidFill>
            <a:srgbClr val="3B5D3A"/>
          </a:solidFill>
          <a:ln/>
        </p:spPr>
      </p:sp>
      <p:sp>
        <p:nvSpPr>
          <p:cNvPr id="7" name="Text 5"/>
          <p:cNvSpPr/>
          <p:nvPr/>
        </p:nvSpPr>
        <p:spPr>
          <a:xfrm>
            <a:off x="685800" y="1554480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B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Livrable 1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685800" y="2103120"/>
            <a:ext cx="2331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B3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Fonctionnalité A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685800" y="2606040"/>
            <a:ext cx="2331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B3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Fonctionnalité B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685800" y="3108960"/>
            <a:ext cx="2331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B3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Indicateur clé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3337560" y="1280160"/>
            <a:ext cx="2697480" cy="3200400"/>
          </a:xfrm>
          <a:prstGeom prst="roundRect">
            <a:avLst>
              <a:gd name="adj" fmla="val 2712"/>
            </a:avLst>
          </a:prstGeom>
          <a:solidFill>
            <a:srgbClr val="E8DFC8"/>
          </a:solidFill>
          <a:ln/>
        </p:spPr>
      </p:sp>
      <p:sp>
        <p:nvSpPr>
          <p:cNvPr id="12" name="Shape 10"/>
          <p:cNvSpPr/>
          <p:nvPr/>
        </p:nvSpPr>
        <p:spPr>
          <a:xfrm>
            <a:off x="3337560" y="1280160"/>
            <a:ext cx="2697480" cy="73152"/>
          </a:xfrm>
          <a:prstGeom prst="rect">
            <a:avLst/>
          </a:prstGeom>
          <a:solidFill>
            <a:srgbClr val="3B5D3A"/>
          </a:solidFill>
          <a:ln/>
        </p:spPr>
      </p:sp>
      <p:sp>
        <p:nvSpPr>
          <p:cNvPr id="13" name="Text 11"/>
          <p:cNvSpPr/>
          <p:nvPr/>
        </p:nvSpPr>
        <p:spPr>
          <a:xfrm>
            <a:off x="3520440" y="1554480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B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Livrable 2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3520440" y="2103120"/>
            <a:ext cx="2331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B3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Prototype / Démo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3520440" y="2606040"/>
            <a:ext cx="2331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B3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Tests réalisés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3520440" y="3108960"/>
            <a:ext cx="2331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B3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Performances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6172200" y="1280160"/>
            <a:ext cx="2697480" cy="3200400"/>
          </a:xfrm>
          <a:prstGeom prst="roundRect">
            <a:avLst>
              <a:gd name="adj" fmla="val 2712"/>
            </a:avLst>
          </a:prstGeom>
          <a:solidFill>
            <a:srgbClr val="E8DFC8"/>
          </a:solidFill>
          <a:ln/>
        </p:spPr>
      </p:sp>
      <p:sp>
        <p:nvSpPr>
          <p:cNvPr id="18" name="Shape 16"/>
          <p:cNvSpPr/>
          <p:nvPr/>
        </p:nvSpPr>
        <p:spPr>
          <a:xfrm>
            <a:off x="6172200" y="1280160"/>
            <a:ext cx="2697480" cy="73152"/>
          </a:xfrm>
          <a:prstGeom prst="rect">
            <a:avLst/>
          </a:prstGeom>
          <a:solidFill>
            <a:srgbClr val="C26A33"/>
          </a:solidFill>
          <a:ln/>
        </p:spPr>
      </p:sp>
      <p:sp>
        <p:nvSpPr>
          <p:cNvPr id="19" name="Text 17"/>
          <p:cNvSpPr/>
          <p:nvPr/>
        </p:nvSpPr>
        <p:spPr>
          <a:xfrm>
            <a:off x="6355080" y="1554480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B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Apports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6355080" y="2103120"/>
            <a:ext cx="2331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B3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Innovation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6355080" y="2606040"/>
            <a:ext cx="2331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B3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Transfert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6355080" y="3108960"/>
            <a:ext cx="2331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B3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Compétences</a:t>
            </a:r>
            <a:endParaRPr lang="en-US" sz="1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1EDE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56032"/>
            <a:ext cx="5943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7A7F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CONCLUSION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7178040" y="256032"/>
            <a:ext cx="1463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spc="300" kern="0" dirty="0">
                <a:solidFill>
                  <a:srgbClr val="7A7F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02920" y="64008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1B24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Conclusion &amp; Perspectives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02920" y="1234440"/>
            <a:ext cx="3931920" cy="3200400"/>
          </a:xfrm>
          <a:prstGeom prst="roundRect">
            <a:avLst>
              <a:gd name="adj" fmla="val 2286"/>
            </a:avLst>
          </a:prstGeom>
          <a:solidFill>
            <a:srgbClr val="E8DFC8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1417320"/>
            <a:ext cx="3383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B5D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Bilan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777240" y="1920240"/>
            <a:ext cx="338328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spcAft>
                <a:spcPts val="800"/>
              </a:spcAft>
              <a:buNone/>
            </a:pPr>
            <a:r>
              <a:rPr lang="en-US" sz="1400" dirty="0">
                <a:solidFill>
                  <a:srgbClr val="3B3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Objectifs atteints / partiellement</a:t>
            </a:r>
            <a:endParaRPr lang="en-US" sz="14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400" dirty="0">
                <a:solidFill>
                  <a:srgbClr val="3B3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Principaux résultats</a:t>
            </a:r>
            <a:endParaRPr lang="en-US" sz="14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400" dirty="0">
                <a:solidFill>
                  <a:srgbClr val="3B3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Difficultés rencontrées</a:t>
            </a:r>
            <a:endParaRPr lang="en-US" sz="14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400" dirty="0">
                <a:solidFill>
                  <a:srgbClr val="3B3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Apports personnels</a:t>
            </a:r>
            <a:endParaRPr lang="en-US" sz="14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400" dirty="0">
                <a:solidFill>
                  <a:srgbClr val="3B3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Valorisation possible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4709160" y="1234440"/>
            <a:ext cx="3931920" cy="3200400"/>
          </a:xfrm>
          <a:prstGeom prst="roundRect">
            <a:avLst>
              <a:gd name="adj" fmla="val 2286"/>
            </a:avLst>
          </a:prstGeom>
          <a:solidFill>
            <a:srgbClr val="E8DFC8"/>
          </a:solidFill>
          <a:ln/>
        </p:spPr>
      </p:sp>
      <p:sp>
        <p:nvSpPr>
          <p:cNvPr id="9" name="Text 7"/>
          <p:cNvSpPr/>
          <p:nvPr/>
        </p:nvSpPr>
        <p:spPr>
          <a:xfrm>
            <a:off x="4983480" y="1417320"/>
            <a:ext cx="3383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C26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Perspectives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4983480" y="1920240"/>
            <a:ext cx="338328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spcAft>
                <a:spcPts val="800"/>
              </a:spcAft>
              <a:buNone/>
            </a:pPr>
            <a:r>
              <a:rPr lang="en-US" sz="1400" dirty="0">
                <a:solidFill>
                  <a:srgbClr val="3B3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Améliorations possibles</a:t>
            </a:r>
            <a:endParaRPr lang="en-US" sz="14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400" dirty="0">
                <a:solidFill>
                  <a:srgbClr val="3B3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Extensions du projet</a:t>
            </a:r>
            <a:endParaRPr lang="en-US" sz="14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400" dirty="0">
                <a:solidFill>
                  <a:srgbClr val="3B3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Applications industrielles</a:t>
            </a:r>
            <a:endParaRPr lang="en-US" sz="14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400" dirty="0">
                <a:solidFill>
                  <a:srgbClr val="3B3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Pistes de recherche</a:t>
            </a:r>
            <a:endParaRPr lang="en-US" sz="14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400" dirty="0">
                <a:solidFill>
                  <a:srgbClr val="3B3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Suite envisagée</a:t>
            </a:r>
            <a:endParaRPr lang="en-US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1EDE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56032"/>
            <a:ext cx="5943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7A7F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REMERCIEMENTS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7178040" y="256032"/>
            <a:ext cx="1463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spc="300" kern="0" dirty="0">
                <a:solidFill>
                  <a:srgbClr val="7A7F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02920" y="64008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1B24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Remerciements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502920" y="128016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7A7F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Encadrant(s) académique(s)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4343400" y="1280160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M./Mme …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502920" y="192024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7A7F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Tuteur(s) entreprise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4343400" y="1920240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M./Mme …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502920" y="256032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7A7F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Jury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4343400" y="2560320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Membres du jury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502920" y="320040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7A7F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Équipe / Collègues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4343400" y="3200400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Collaborateurs du projet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502920" y="384048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7A7F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Famille &amp; proches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4343400" y="3840480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Soutien tout au long du projet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Soutenance PFE — Modèle</dc:title>
  <dc:subject>Projet de Fin d'Études</dc:subject>
  <dc:creator>Étudiant(e)</dc:creator>
  <cp:lastModifiedBy>Étudiant(e)</cp:lastModifiedBy>
  <cp:revision>1</cp:revision>
  <dcterms:created xsi:type="dcterms:W3CDTF">2026-08-26T08:22:55Z</dcterms:created>
  <dcterms:modified xsi:type="dcterms:W3CDTF">2026-08-26T08:22:55Z</dcterms:modified>
</cp:coreProperties>
</file>